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sldIdLst>
    <p:sldId id="256" r:id="rId5"/>
    <p:sldId id="266" r:id="rId6"/>
    <p:sldId id="265" r:id="rId7"/>
    <p:sldId id="260" r:id="rId8"/>
    <p:sldId id="267" r:id="rId9"/>
    <p:sldId id="271" r:id="rId10"/>
    <p:sldId id="272" r:id="rId11"/>
    <p:sldId id="276" r:id="rId12"/>
    <p:sldId id="274" r:id="rId13"/>
    <p:sldId id="275" r:id="rId14"/>
    <p:sldId id="277" r:id="rId15"/>
    <p:sldId id="270" r:id="rId16"/>
    <p:sldId id="278" r:id="rId17"/>
    <p:sldId id="279" r:id="rId18"/>
    <p:sldId id="273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9/1/2022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sr-Cyrl-RS" sz="3600" b="1" dirty="0"/>
              <a:t>Праћење и препознавање геста шаке комбинацијом неуронских мрежа и традиционалних приступа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sr-Cyrl-RS" sz="1600" dirty="0" smtClean="0">
                <a:solidFill>
                  <a:schemeClr val="tx1"/>
                </a:solidFill>
              </a:rPr>
              <a:t>Иван Мршуља - Дипломски рад (основне академске студије)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Експеримент 3</a:t>
            </a:r>
            <a:r>
              <a:rPr lang="en-US" dirty="0" smtClean="0"/>
              <a:t> - RF</a:t>
            </a:r>
            <a:endParaRPr lang="sr-Latn-M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90631"/>
              </p:ext>
            </p:extLst>
          </p:nvPr>
        </p:nvGraphicFramePr>
        <p:xfrm>
          <a:off x="1922834" y="213283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03993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178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Cyrl-RS" dirty="0" smtClean="0"/>
                        <a:t>Хипер параметар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 smtClean="0"/>
                        <a:t>Вриједност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2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‘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gini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8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16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677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min_weight_fraction_leaf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90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ME" i="1" dirty="0" smtClean="0"/>
                        <a:t>max_features</a:t>
                      </a:r>
                      <a:endParaRPr lang="sr-Latn-M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‘</a:t>
                      </a:r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1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ME" i="1" dirty="0" smtClean="0"/>
                        <a:t>max_leaf_nodes</a:t>
                      </a:r>
                      <a:endParaRPr lang="sr-Latn-M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i="1" dirty="0" smtClean="0"/>
                        <a:t>None</a:t>
                      </a:r>
                      <a:endParaRPr lang="sr-Latn-M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30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bootstrap</a:t>
                      </a:r>
                      <a:endParaRPr lang="sr-Latn-M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True</a:t>
                      </a:r>
                      <a:endParaRPr lang="sr-Latn-M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54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77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Евалуација</a:t>
            </a:r>
            <a:endParaRPr lang="sr-Latn-M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Евалуација квалитета предикције – тачност, прецизност, одзив и микро </a:t>
            </a:r>
            <a:r>
              <a:rPr lang="sr-Cyrl-RS" dirty="0" smtClean="0"/>
              <a:t>ф-мјера</a:t>
            </a:r>
          </a:p>
          <a:p>
            <a:r>
              <a:rPr lang="sr-Cyrl-RS" dirty="0"/>
              <a:t>Евалуација перформансе модела – однос између ф-мјере и броја фрејмова које систем може да одради у току једне секунде</a:t>
            </a:r>
            <a:endParaRPr lang="sr-Latn-ME" dirty="0"/>
          </a:p>
          <a:p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21040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Резултати – експеримент 1</a:t>
            </a:r>
            <a:endParaRPr lang="sr-Latn-M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39951"/>
              </p:ext>
            </p:extLst>
          </p:nvPr>
        </p:nvGraphicFramePr>
        <p:xfrm>
          <a:off x="1832495" y="1559251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407625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02614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20267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339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Cyrl-R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Класа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Прецизност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Одзив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 smtClean="0"/>
                        <a:t>Ф-мјера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7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14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5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59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27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5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83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84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4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5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0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Резултати – експеримент </a:t>
            </a:r>
            <a:r>
              <a:rPr lang="en-US" dirty="0" smtClean="0"/>
              <a:t>2</a:t>
            </a:r>
            <a:endParaRPr lang="sr-Latn-M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672856"/>
              </p:ext>
            </p:extLst>
          </p:nvPr>
        </p:nvGraphicFramePr>
        <p:xfrm>
          <a:off x="1832495" y="1559251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407625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02614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20267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339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Cyrl-R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Класа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Прецизност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Одзив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 smtClean="0"/>
                        <a:t>Ф-мјера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7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14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5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59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27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5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83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84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4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0.99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5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0.91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3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Резултати – експеримент </a:t>
            </a:r>
            <a:r>
              <a:rPr lang="en-US" dirty="0" smtClean="0"/>
              <a:t>3</a:t>
            </a:r>
            <a:endParaRPr lang="sr-Latn-M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69268"/>
              </p:ext>
            </p:extLst>
          </p:nvPr>
        </p:nvGraphicFramePr>
        <p:xfrm>
          <a:off x="1832495" y="1559251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407625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02614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20267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339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Cyrl-R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Класа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Прецизност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Одзив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 smtClean="0"/>
                        <a:t>Ф-мјера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7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0.88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0.92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0.94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14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5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0.91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59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27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5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83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0.99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84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4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5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0.88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0.85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51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Демо</a:t>
            </a:r>
            <a:endParaRPr lang="sr-Latn-M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46" y="2018780"/>
            <a:ext cx="4740213" cy="267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" y="2018780"/>
            <a:ext cx="4740213" cy="267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3722" y="4854632"/>
            <a:ext cx="258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YOLOv3 (handmade)</a:t>
            </a:r>
            <a:endParaRPr lang="sr-Latn-ME" dirty="0"/>
          </a:p>
        </p:txBody>
      </p:sp>
      <p:sp>
        <p:nvSpPr>
          <p:cNvPr id="8" name="TextBox 7"/>
          <p:cNvSpPr txBox="1"/>
          <p:nvPr/>
        </p:nvSpPr>
        <p:spPr>
          <a:xfrm>
            <a:off x="8050587" y="4829693"/>
            <a:ext cx="258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YOLOv4 - tiny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36623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Питања</a:t>
            </a:r>
            <a:r>
              <a:rPr lang="en-US" dirty="0" smtClean="0"/>
              <a:t>?</a:t>
            </a:r>
            <a:endParaRPr lang="sr-Latn-M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4" y="1853248"/>
            <a:ext cx="7864220" cy="40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23" y="1937991"/>
            <a:ext cx="6716077" cy="3919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Мотивација</a:t>
            </a:r>
            <a:endParaRPr lang="sr-Latn-M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02" y="3591284"/>
            <a:ext cx="4118416" cy="28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8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Садржај презентације</a:t>
            </a:r>
            <a:endParaRPr lang="sr-Latn-M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Решавани проблем</a:t>
            </a:r>
          </a:p>
          <a:p>
            <a:r>
              <a:rPr lang="en-US" dirty="0" err="1"/>
              <a:t>Mediapipe</a:t>
            </a:r>
            <a:r>
              <a:rPr lang="en-US" dirty="0"/>
              <a:t> Hands </a:t>
            </a:r>
            <a:r>
              <a:rPr lang="sr-Cyrl-RS" dirty="0" smtClean="0"/>
              <a:t>модел</a:t>
            </a:r>
            <a:endParaRPr lang="sr-Latn-ME" dirty="0" smtClean="0"/>
          </a:p>
          <a:p>
            <a:r>
              <a:rPr lang="sr-Cyrl-RS" dirty="0" smtClean="0"/>
              <a:t>Методологија</a:t>
            </a:r>
            <a:endParaRPr lang="sr-Latn-ME" dirty="0" smtClean="0"/>
          </a:p>
          <a:p>
            <a:r>
              <a:rPr lang="sr-Cyrl-RS" dirty="0" smtClean="0"/>
              <a:t>Скуп података</a:t>
            </a:r>
          </a:p>
          <a:p>
            <a:r>
              <a:rPr lang="sr-Cyrl-RS" dirty="0" smtClean="0"/>
              <a:t>Експеримент</a:t>
            </a:r>
          </a:p>
          <a:p>
            <a:endParaRPr lang="sr-Latn-ME" dirty="0"/>
          </a:p>
          <a:p>
            <a:r>
              <a:rPr lang="sr-Cyrl-RS" dirty="0" smtClean="0"/>
              <a:t>Резултати и дискусија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363504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Решавани проблем</a:t>
            </a:r>
            <a:endParaRPr lang="sr-Latn-M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7" y="1794021"/>
            <a:ext cx="4449813" cy="23540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47" y="1800171"/>
            <a:ext cx="4256828" cy="2341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642" y="4509584"/>
            <a:ext cx="4779678" cy="195088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834641" y="3898669"/>
            <a:ext cx="448887" cy="610915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283528" y="3740727"/>
            <a:ext cx="282633" cy="76885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73021" y="2393820"/>
            <a:ext cx="1371600" cy="1213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dirty="0" smtClean="0"/>
              <a:t>Улазна слика</a:t>
            </a:r>
            <a:endParaRPr lang="sr-Latn-ME" dirty="0"/>
          </a:p>
        </p:txBody>
      </p:sp>
      <p:sp>
        <p:nvSpPr>
          <p:cNvPr id="12" name="Right Arrow 11"/>
          <p:cNvSpPr/>
          <p:nvPr/>
        </p:nvSpPr>
        <p:spPr>
          <a:xfrm>
            <a:off x="6092518" y="2364207"/>
            <a:ext cx="1371600" cy="1213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NN/ SVM/RF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13644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EBEBEB"/>
                </a:solidFill>
              </a:rPr>
              <a:t>Mediapipe</a:t>
            </a:r>
            <a:r>
              <a:rPr lang="en-US" dirty="0">
                <a:solidFill>
                  <a:srgbClr val="EBEBEB"/>
                </a:solidFill>
              </a:rPr>
              <a:t> Hands </a:t>
            </a:r>
            <a:r>
              <a:rPr lang="sr-Cyrl-RS" dirty="0">
                <a:solidFill>
                  <a:srgbClr val="EBEBEB"/>
                </a:solidFill>
              </a:rPr>
              <a:t>модел</a:t>
            </a:r>
            <a:br>
              <a:rPr lang="sr-Cyrl-RS" dirty="0">
                <a:solidFill>
                  <a:srgbClr val="EBEBEB"/>
                </a:solidFill>
              </a:rPr>
            </a:b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2474887"/>
            <a:ext cx="3407175" cy="3626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12" y="3021212"/>
            <a:ext cx="5182323" cy="2534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3782" y="6159731"/>
            <a:ext cx="251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BlazePalm</a:t>
            </a:r>
            <a:r>
              <a:rPr lang="en-US" dirty="0" smtClean="0"/>
              <a:t> </a:t>
            </a:r>
            <a:r>
              <a:rPr lang="sr-Cyrl-RS" dirty="0" smtClean="0"/>
              <a:t>модел</a:t>
            </a:r>
            <a:endParaRPr lang="sr-Latn-ME" dirty="0"/>
          </a:p>
        </p:txBody>
      </p:sp>
      <p:sp>
        <p:nvSpPr>
          <p:cNvPr id="11" name="TextBox 10"/>
          <p:cNvSpPr txBox="1"/>
          <p:nvPr/>
        </p:nvSpPr>
        <p:spPr>
          <a:xfrm>
            <a:off x="7105995" y="6159731"/>
            <a:ext cx="279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HandLandmark</a:t>
            </a:r>
            <a:r>
              <a:rPr lang="en-US" dirty="0" smtClean="0"/>
              <a:t> </a:t>
            </a:r>
            <a:r>
              <a:rPr lang="sr-Cyrl-RS" dirty="0" smtClean="0"/>
              <a:t>модел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3859628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sr-Cyrl-RS" dirty="0" smtClean="0">
                <a:solidFill>
                  <a:srgbClr val="EBEBEB"/>
                </a:solidFill>
              </a:rPr>
              <a:t>Скуп података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" name="Rectangle 6"/>
          <p:cNvSpPr/>
          <p:nvPr/>
        </p:nvSpPr>
        <p:spPr>
          <a:xfrm>
            <a:off x="6410131" y="2402308"/>
            <a:ext cx="1875453" cy="52750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M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86" y="3743340"/>
            <a:ext cx="4360421" cy="2779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550" y="3637754"/>
            <a:ext cx="3961905" cy="2990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7665" y="2630484"/>
            <a:ext cx="4918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German Sign Language</a:t>
            </a:r>
            <a:r>
              <a:rPr lang="sr-Cyrl-RS" dirty="0"/>
              <a:t> </a:t>
            </a:r>
            <a:r>
              <a:rPr lang="sr-Cyrl-RS" dirty="0" smtClean="0"/>
              <a:t>скуп података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/>
              <a:t>3718</a:t>
            </a:r>
            <a:r>
              <a:rPr lang="en-US" dirty="0" smtClean="0"/>
              <a:t> </a:t>
            </a:r>
            <a:r>
              <a:rPr lang="sr-Cyrl-RS" dirty="0" smtClean="0"/>
              <a:t>инстанци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158864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sr-Cyrl-RS" dirty="0" smtClean="0">
                <a:solidFill>
                  <a:srgbClr val="EBEBEB"/>
                </a:solidFill>
              </a:rPr>
              <a:t>Методологија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348" y="3086070"/>
            <a:ext cx="4276190" cy="2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8" y="3086070"/>
            <a:ext cx="57435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5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Експеримент </a:t>
            </a:r>
            <a:r>
              <a:rPr lang="sr-Cyrl-RS" dirty="0" smtClean="0"/>
              <a:t>1</a:t>
            </a:r>
            <a:r>
              <a:rPr lang="en-US" dirty="0" smtClean="0"/>
              <a:t>- NN</a:t>
            </a:r>
            <a:endParaRPr lang="sr-Latn-M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Стандардна потпуно повезана неуронска </a:t>
            </a:r>
            <a:r>
              <a:rPr lang="sr-Cyrl-RS" dirty="0" smtClean="0"/>
              <a:t>мрежа</a:t>
            </a:r>
            <a:r>
              <a:rPr lang="sr-Cyrl-RS" dirty="0"/>
              <a:t> </a:t>
            </a:r>
            <a:r>
              <a:rPr lang="sr-Cyrl-RS" dirty="0" smtClean="0"/>
              <a:t>као класификатор</a:t>
            </a:r>
          </a:p>
          <a:p>
            <a:r>
              <a:rPr lang="sr-Cyrl-RS" dirty="0" smtClean="0"/>
              <a:t>Архитектура скривених слојева - 42</a:t>
            </a:r>
            <a:r>
              <a:rPr lang="sr-Cyrl-RS" dirty="0"/>
              <a:t>, 64, 128, 512, 64, 32, 12 </a:t>
            </a:r>
            <a:endParaRPr lang="sr-Cyrl-RS" dirty="0" smtClean="0"/>
          </a:p>
          <a:p>
            <a:r>
              <a:rPr lang="sr-Cyrl-RS" dirty="0"/>
              <a:t>112 </a:t>
            </a:r>
            <a:r>
              <a:rPr lang="sr-Cyrl-RS" dirty="0" smtClean="0"/>
              <a:t>428 параметара</a:t>
            </a:r>
          </a:p>
          <a:p>
            <a:r>
              <a:rPr lang="sr-Cyrl-RS" dirty="0" smtClean="0"/>
              <a:t>Излазни слој – </a:t>
            </a:r>
            <a:r>
              <a:rPr lang="en-US" i="1" dirty="0" err="1" smtClean="0"/>
              <a:t>softmax</a:t>
            </a:r>
            <a:r>
              <a:rPr lang="en-US" i="1" dirty="0" smtClean="0"/>
              <a:t> </a:t>
            </a:r>
            <a:r>
              <a:rPr lang="sr-Cyrl-RS" dirty="0" smtClean="0"/>
              <a:t>са 12 класа</a:t>
            </a:r>
          </a:p>
          <a:p>
            <a:r>
              <a:rPr lang="en-US" i="1" dirty="0" smtClean="0"/>
              <a:t>Mini batch </a:t>
            </a:r>
            <a:r>
              <a:rPr lang="en-US" dirty="0" smtClean="0"/>
              <a:t>– 32</a:t>
            </a:r>
          </a:p>
          <a:p>
            <a:r>
              <a:rPr lang="sr-Cyrl-RS" dirty="0" smtClean="0"/>
              <a:t>200 епоха</a:t>
            </a:r>
            <a:endParaRPr lang="sr-Latn-ME" dirty="0"/>
          </a:p>
        </p:txBody>
      </p:sp>
    </p:spTree>
    <p:extLst>
      <p:ext uri="{BB962C8B-B14F-4D97-AF65-F5344CB8AC3E}">
        <p14:creationId xmlns:p14="http://schemas.microsoft.com/office/powerpoint/2010/main" val="94801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Експеримент 2 - </a:t>
            </a:r>
            <a:r>
              <a:rPr lang="en-US" dirty="0" smtClean="0"/>
              <a:t>SVM</a:t>
            </a:r>
            <a:endParaRPr lang="sr-Latn-M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971909"/>
              </p:ext>
            </p:extLst>
          </p:nvPr>
        </p:nvGraphicFramePr>
        <p:xfrm>
          <a:off x="1922834" y="213283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03993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178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Cyrl-RS" dirty="0" smtClean="0"/>
                        <a:t>Хипер параметар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 smtClean="0"/>
                        <a:t>Вриједност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2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 smtClean="0"/>
                        <a:t>1.0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8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gamma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 smtClean="0"/>
                        <a:t>‘scale’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16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shrinking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677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probability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90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tol</a:t>
                      </a:r>
                      <a:endParaRPr lang="sr-Latn-M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 smtClean="0"/>
                        <a:t>1e-3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1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ME" i="1" dirty="0" smtClean="0"/>
                        <a:t>max_iter</a:t>
                      </a:r>
                      <a:endParaRPr lang="sr-Latn-M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 smtClean="0"/>
                        <a:t>-1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30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ME" i="1" dirty="0" smtClean="0"/>
                        <a:t>decision_function_shape</a:t>
                      </a:r>
                      <a:endParaRPr lang="sr-Latn-M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ME" dirty="0" smtClean="0"/>
                        <a:t>‘ovr’</a:t>
                      </a:r>
                      <a:endParaRPr lang="sr-Latn-M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54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8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661AA8-FA16-4E58-B6CE-5E6FE2A09464}">
  <ds:schemaRefs>
    <ds:schemaRef ds:uri="16c05727-aa75-4e4a-9b5f-8a80a1165891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71af3243-3dd4-4a8d-8c0d-dd76da1f02a5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0</TotalTime>
  <Words>365</Words>
  <Application>Microsoft Office PowerPoint</Application>
  <PresentationFormat>Widescreen</PresentationFormat>
  <Paragraphs>228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Праћење и препознавање геста шаке комбинацијом неуронских мрежа и традиционалних приступа</vt:lpstr>
      <vt:lpstr>Мотивација</vt:lpstr>
      <vt:lpstr>Садржај презентације</vt:lpstr>
      <vt:lpstr>Решавани проблем</vt:lpstr>
      <vt:lpstr>Mediapipe Hands модел </vt:lpstr>
      <vt:lpstr>Скуп података</vt:lpstr>
      <vt:lpstr>Методологија</vt:lpstr>
      <vt:lpstr>Експеримент 1- NN</vt:lpstr>
      <vt:lpstr>Експеримент 2 - SVM</vt:lpstr>
      <vt:lpstr>Експеримент 3 - RF</vt:lpstr>
      <vt:lpstr>Евалуација</vt:lpstr>
      <vt:lpstr>Резултати – експеримент 1</vt:lpstr>
      <vt:lpstr>Резултати – експеримент 2</vt:lpstr>
      <vt:lpstr>Резултати – експеримент 3</vt:lpstr>
      <vt:lpstr>Демо</vt:lpstr>
      <vt:lpstr>Питања?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2021-05-16T19:34:36Z</dcterms:created>
  <dcterms:modified xsi:type="dcterms:W3CDTF">2022-09-01T09:29:24Z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